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layfair Display"/>
      <p:regular r:id="rId20"/>
      <p:bold r:id="rId21"/>
      <p:italic r:id="rId22"/>
      <p:boldItalic r:id="rId23"/>
    </p:embeddedFont>
    <p:embeddedFont>
      <p:font typeface="Montserrat"/>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Montserrat-regular.fntdata"/><Relationship Id="rId23"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Oswald-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75c61259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75c61259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75c61259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75c61259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75c61259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75c61259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75c61259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75c61259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75c61259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75c61259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75c61259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75c61259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75c61259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75c61259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75c612592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75c61259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75c61259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75c61259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75c61259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75c61259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75c61259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75c61259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75c61259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75c61259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75c61259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75c61259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1083375" y="178800"/>
            <a:ext cx="10696350" cy="8022275"/>
          </a:xfrm>
          <a:prstGeom prst="rect">
            <a:avLst/>
          </a:prstGeom>
          <a:noFill/>
          <a:ln>
            <a:noFill/>
          </a:ln>
        </p:spPr>
      </p:pic>
      <p:sp>
        <p:nvSpPr>
          <p:cNvPr id="59" name="Google Shape;59;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Fractal de Mandelbrot</a:t>
            </a:r>
            <a:endParaRPr/>
          </a:p>
        </p:txBody>
      </p:sp>
      <p:sp>
        <p:nvSpPr>
          <p:cNvPr id="60" name="Google Shape;60;p13"/>
          <p:cNvSpPr txBox="1"/>
          <p:nvPr>
            <p:ph idx="1" type="subTitle"/>
          </p:nvPr>
        </p:nvSpPr>
        <p:spPr>
          <a:xfrm>
            <a:off x="344250" y="3550650"/>
            <a:ext cx="4090800" cy="9756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lang="es"/>
              <a:t>Díaz Hernández Marcos Bryan</a:t>
            </a:r>
            <a:endParaRPr/>
          </a:p>
          <a:p>
            <a:pPr indent="0" lvl="0" marL="0" rtl="0" algn="l">
              <a:spcBef>
                <a:spcPts val="0"/>
              </a:spcBef>
              <a:spcAft>
                <a:spcPts val="0"/>
              </a:spcAft>
              <a:buNone/>
            </a:pPr>
            <a:r>
              <a:rPr lang="es"/>
              <a:t>Lara Aguilar Christian Abraham</a:t>
            </a:r>
            <a:endParaRPr/>
          </a:p>
          <a:p>
            <a:pPr indent="0" lvl="0" marL="0" rtl="0" algn="l">
              <a:spcBef>
                <a:spcPts val="0"/>
              </a:spcBef>
              <a:spcAft>
                <a:spcPts val="0"/>
              </a:spcAft>
              <a:buNone/>
            </a:pPr>
            <a:r>
              <a:rPr lang="es"/>
              <a:t>Equipo: 11</a:t>
            </a:r>
            <a:endParaRPr/>
          </a:p>
          <a:p>
            <a:pPr indent="0" lvl="0" marL="0" rtl="0" algn="l">
              <a:spcBef>
                <a:spcPts val="0"/>
              </a:spcBef>
              <a:spcAft>
                <a:spcPts val="0"/>
              </a:spcAft>
              <a:buNone/>
            </a:pPr>
            <a:r>
              <a:rPr lang="es"/>
              <a:t>EDA II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24" name="Google Shape;124;p22"/>
          <p:cNvSpPr txBox="1"/>
          <p:nvPr>
            <p:ph type="title"/>
          </p:nvPr>
        </p:nvSpPr>
        <p:spPr>
          <a:xfrm>
            <a:off x="3152100" y="424800"/>
            <a:ext cx="2839800" cy="5727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a:highlight>
                  <a:srgbClr val="FFFFFF"/>
                </a:highlight>
              </a:rPr>
              <a:t>Métricas</a:t>
            </a:r>
            <a:endParaRPr b="1">
              <a:highlight>
                <a:srgbClr val="FFFFFF"/>
              </a:highlight>
            </a:endParaRPr>
          </a:p>
        </p:txBody>
      </p:sp>
      <p:sp>
        <p:nvSpPr>
          <p:cNvPr id="125" name="Google Shape;125;p22"/>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2"/>
          <p:cNvPicPr preferRelativeResize="0"/>
          <p:nvPr/>
        </p:nvPicPr>
        <p:blipFill>
          <a:blip r:embed="rId4">
            <a:alphaModFix/>
          </a:blip>
          <a:stretch>
            <a:fillRect/>
          </a:stretch>
        </p:blipFill>
        <p:spPr>
          <a:xfrm>
            <a:off x="3891900" y="1525100"/>
            <a:ext cx="4876800" cy="2752725"/>
          </a:xfrm>
          <a:prstGeom prst="rect">
            <a:avLst/>
          </a:prstGeom>
          <a:noFill/>
          <a:ln>
            <a:noFill/>
          </a:ln>
        </p:spPr>
      </p:pic>
      <p:pic>
        <p:nvPicPr>
          <p:cNvPr id="127" name="Google Shape;127;p22"/>
          <p:cNvPicPr preferRelativeResize="0"/>
          <p:nvPr/>
        </p:nvPicPr>
        <p:blipFill rotWithShape="1">
          <a:blip r:embed="rId5">
            <a:alphaModFix/>
          </a:blip>
          <a:srcRect b="54338" l="6942" r="78470" t="31901"/>
          <a:stretch/>
        </p:blipFill>
        <p:spPr>
          <a:xfrm>
            <a:off x="1141000" y="2009102"/>
            <a:ext cx="2122074" cy="112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3"/>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133" name="Google Shape;133;p23"/>
          <p:cNvPicPr preferRelativeResize="0"/>
          <p:nvPr/>
        </p:nvPicPr>
        <p:blipFill>
          <a:blip r:embed="rId4">
            <a:alphaModFix/>
          </a:blip>
          <a:stretch>
            <a:fillRect/>
          </a:stretch>
        </p:blipFill>
        <p:spPr>
          <a:xfrm>
            <a:off x="4110263" y="1525100"/>
            <a:ext cx="4581525" cy="2752725"/>
          </a:xfrm>
          <a:prstGeom prst="rect">
            <a:avLst/>
          </a:prstGeom>
          <a:noFill/>
          <a:ln>
            <a:noFill/>
          </a:ln>
        </p:spPr>
      </p:pic>
      <p:pic>
        <p:nvPicPr>
          <p:cNvPr id="134" name="Google Shape;134;p23"/>
          <p:cNvPicPr preferRelativeResize="0"/>
          <p:nvPr/>
        </p:nvPicPr>
        <p:blipFill rotWithShape="1">
          <a:blip r:embed="rId5">
            <a:alphaModFix/>
          </a:blip>
          <a:srcRect b="19775" l="12911" r="70622" t="64338"/>
          <a:stretch/>
        </p:blipFill>
        <p:spPr>
          <a:xfrm>
            <a:off x="1050050" y="1990725"/>
            <a:ext cx="2142424" cy="1162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4"/>
          <p:cNvPicPr preferRelativeResize="0"/>
          <p:nvPr/>
        </p:nvPicPr>
        <p:blipFill>
          <a:blip r:embed="rId3">
            <a:alphaModFix/>
          </a:blip>
          <a:stretch>
            <a:fillRect/>
          </a:stretch>
        </p:blipFill>
        <p:spPr>
          <a:xfrm>
            <a:off x="0" y="0"/>
            <a:ext cx="9144001" cy="5140996"/>
          </a:xfrm>
          <a:prstGeom prst="rect">
            <a:avLst/>
          </a:prstGeom>
          <a:noFill/>
          <a:ln>
            <a:noFill/>
          </a:ln>
        </p:spPr>
      </p:pic>
      <p:pic>
        <p:nvPicPr>
          <p:cNvPr id="140" name="Google Shape;140;p24"/>
          <p:cNvPicPr preferRelativeResize="0"/>
          <p:nvPr/>
        </p:nvPicPr>
        <p:blipFill>
          <a:blip r:embed="rId4">
            <a:alphaModFix/>
          </a:blip>
          <a:stretch>
            <a:fillRect/>
          </a:stretch>
        </p:blipFill>
        <p:spPr>
          <a:xfrm>
            <a:off x="3912925" y="1525100"/>
            <a:ext cx="4572000" cy="2752725"/>
          </a:xfrm>
          <a:prstGeom prst="rect">
            <a:avLst/>
          </a:prstGeom>
          <a:noFill/>
          <a:ln>
            <a:noFill/>
          </a:ln>
        </p:spPr>
      </p:pic>
      <p:pic>
        <p:nvPicPr>
          <p:cNvPr id="141" name="Google Shape;141;p24"/>
          <p:cNvPicPr preferRelativeResize="0"/>
          <p:nvPr/>
        </p:nvPicPr>
        <p:blipFill rotWithShape="1">
          <a:blip r:embed="rId5">
            <a:alphaModFix/>
          </a:blip>
          <a:srcRect b="33305" l="13243" r="70401" t="51755"/>
          <a:stretch/>
        </p:blipFill>
        <p:spPr>
          <a:xfrm>
            <a:off x="1181400" y="2348850"/>
            <a:ext cx="2152399" cy="110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147" name="Google Shape;147;p25"/>
          <p:cNvPicPr preferRelativeResize="0"/>
          <p:nvPr/>
        </p:nvPicPr>
        <p:blipFill>
          <a:blip r:embed="rId4">
            <a:alphaModFix/>
          </a:blip>
          <a:stretch>
            <a:fillRect/>
          </a:stretch>
        </p:blipFill>
        <p:spPr>
          <a:xfrm>
            <a:off x="3852275" y="1525113"/>
            <a:ext cx="4572000" cy="2752725"/>
          </a:xfrm>
          <a:prstGeom prst="rect">
            <a:avLst/>
          </a:prstGeom>
          <a:noFill/>
          <a:ln>
            <a:noFill/>
          </a:ln>
        </p:spPr>
      </p:pic>
      <p:pic>
        <p:nvPicPr>
          <p:cNvPr id="148" name="Google Shape;148;p25"/>
          <p:cNvPicPr preferRelativeResize="0"/>
          <p:nvPr/>
        </p:nvPicPr>
        <p:blipFill rotWithShape="1">
          <a:blip r:embed="rId5">
            <a:alphaModFix/>
          </a:blip>
          <a:srcRect b="42938" l="13243" r="70511" t="41926"/>
          <a:stretch/>
        </p:blipFill>
        <p:spPr>
          <a:xfrm>
            <a:off x="1070250" y="2335599"/>
            <a:ext cx="2160674" cy="113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6"/>
          <p:cNvPicPr preferRelativeResize="0"/>
          <p:nvPr/>
        </p:nvPicPr>
        <p:blipFill>
          <a:blip r:embed="rId3">
            <a:alphaModFix/>
          </a:blip>
          <a:stretch>
            <a:fillRect/>
          </a:stretch>
        </p:blipFill>
        <p:spPr>
          <a:xfrm>
            <a:off x="-12" y="1255"/>
            <a:ext cx="9144001" cy="5140990"/>
          </a:xfrm>
          <a:prstGeom prst="rect">
            <a:avLst/>
          </a:prstGeom>
          <a:noFill/>
          <a:ln>
            <a:noFill/>
          </a:ln>
        </p:spPr>
      </p:pic>
      <p:pic>
        <p:nvPicPr>
          <p:cNvPr id="154" name="Google Shape;154;p26"/>
          <p:cNvPicPr preferRelativeResize="0"/>
          <p:nvPr/>
        </p:nvPicPr>
        <p:blipFill>
          <a:blip r:embed="rId4">
            <a:alphaModFix/>
          </a:blip>
          <a:stretch>
            <a:fillRect/>
          </a:stretch>
        </p:blipFill>
        <p:spPr>
          <a:xfrm>
            <a:off x="2057938" y="1061225"/>
            <a:ext cx="5028125" cy="302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66" name="Google Shape;66;p14"/>
          <p:cNvSpPr txBox="1"/>
          <p:nvPr>
            <p:ph type="title"/>
          </p:nvPr>
        </p:nvSpPr>
        <p:spPr>
          <a:xfrm>
            <a:off x="3207150" y="381725"/>
            <a:ext cx="2729700" cy="9570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2"/>
              </a:buClr>
              <a:buSzPts val="1100"/>
              <a:buFont typeface="Arial"/>
              <a:buNone/>
            </a:pPr>
            <a:r>
              <a:rPr b="1" lang="es" sz="4700">
                <a:solidFill>
                  <a:srgbClr val="000000"/>
                </a:solidFill>
                <a:highlight>
                  <a:srgbClr val="FFFFFF"/>
                </a:highlight>
                <a:latin typeface="Arial"/>
                <a:ea typeface="Arial"/>
                <a:cs typeface="Arial"/>
                <a:sym typeface="Arial"/>
              </a:rPr>
              <a:t>Objetivo</a:t>
            </a:r>
            <a:endParaRPr b="1" sz="6600">
              <a:solidFill>
                <a:srgbClr val="000000"/>
              </a:solidFill>
              <a:highlight>
                <a:srgbClr val="FFFFFF"/>
              </a:highlight>
            </a:endParaRPr>
          </a:p>
        </p:txBody>
      </p:sp>
      <p:sp>
        <p:nvSpPr>
          <p:cNvPr id="67" name="Google Shape;67;p14"/>
          <p:cNvSpPr txBox="1"/>
          <p:nvPr>
            <p:ph idx="1" type="body"/>
          </p:nvPr>
        </p:nvSpPr>
        <p:spPr>
          <a:xfrm>
            <a:off x="311700" y="1443150"/>
            <a:ext cx="8520600" cy="33348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Clr>
                <a:schemeClr val="dk2"/>
              </a:buClr>
              <a:buSzPts val="1100"/>
              <a:buFont typeface="Arial"/>
              <a:buNone/>
            </a:pPr>
            <a:r>
              <a:rPr b="1" lang="es" sz="2400">
                <a:highlight>
                  <a:srgbClr val="FFFFFF"/>
                </a:highlight>
                <a:latin typeface="Arial"/>
                <a:ea typeface="Arial"/>
                <a:cs typeface="Arial"/>
                <a:sym typeface="Arial"/>
              </a:rPr>
              <a:t>Aplicar la teoría de programación concurrente en Java para poder crear la representación del fractal conocido más famoso de todos, el conjunto de Mandelbrot. Así mismo, el comprobar cómo cambiando los parámetros de ciertos datos van formando y variando a este conjunto.</a:t>
            </a:r>
            <a:endParaRPr b="1" sz="3100">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73" name="Google Shape;73;p15"/>
          <p:cNvSpPr txBox="1"/>
          <p:nvPr>
            <p:ph type="title"/>
          </p:nvPr>
        </p:nvSpPr>
        <p:spPr>
          <a:xfrm>
            <a:off x="2794800" y="309100"/>
            <a:ext cx="3554400" cy="572700"/>
          </a:xfrm>
          <a:prstGeom prst="rect">
            <a:avLst/>
          </a:prstGeom>
          <a:ln cap="flat" cmpd="sng" w="19050">
            <a:solidFill>
              <a:srgbClr val="434343"/>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2"/>
              </a:buClr>
              <a:buSzPct val="34256"/>
              <a:buFont typeface="Arial"/>
              <a:buNone/>
            </a:pPr>
            <a:r>
              <a:rPr b="1" lang="es" sz="3211">
                <a:solidFill>
                  <a:srgbClr val="FFFFFF"/>
                </a:solidFill>
                <a:latin typeface="Arial"/>
                <a:ea typeface="Arial"/>
                <a:cs typeface="Arial"/>
                <a:sym typeface="Arial"/>
              </a:rPr>
              <a:t>Antecedentes</a:t>
            </a:r>
            <a:endParaRPr b="1" sz="3211">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
        <p:nvSpPr>
          <p:cNvPr id="74" name="Google Shape;74;p15"/>
          <p:cNvSpPr txBox="1"/>
          <p:nvPr>
            <p:ph idx="1" type="body"/>
          </p:nvPr>
        </p:nvSpPr>
        <p:spPr>
          <a:xfrm>
            <a:off x="311700" y="1234075"/>
            <a:ext cx="4026000" cy="3334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just">
              <a:spcBef>
                <a:spcPts val="0"/>
              </a:spcBef>
              <a:spcAft>
                <a:spcPts val="0"/>
              </a:spcAft>
              <a:buClr>
                <a:schemeClr val="dk2"/>
              </a:buClr>
              <a:buSzPts val="1100"/>
              <a:buFont typeface="Arial"/>
              <a:buNone/>
            </a:pPr>
            <a:r>
              <a:rPr b="1" lang="es" sz="2100">
                <a:solidFill>
                  <a:srgbClr val="000000"/>
                </a:solidFill>
                <a:highlight>
                  <a:srgbClr val="FFFFFF"/>
                </a:highlight>
                <a:latin typeface="Arial"/>
                <a:ea typeface="Arial"/>
                <a:cs typeface="Arial"/>
                <a:sym typeface="Arial"/>
              </a:rPr>
              <a:t>El fractal de Mandelbrot, se crea dentro de un plano complejo, por lo que para poder comprender cómo se emplea este en la implementación del algoritmo es necesario comprender el plano Argand</a:t>
            </a:r>
            <a:endParaRPr sz="2800">
              <a:solidFill>
                <a:srgbClr val="000000"/>
              </a:solidFill>
              <a:highlight>
                <a:srgbClr val="FFFFFF"/>
              </a:highlight>
            </a:endParaRPr>
          </a:p>
        </p:txBody>
      </p:sp>
      <p:pic>
        <p:nvPicPr>
          <p:cNvPr id="75" name="Google Shape;75;p15"/>
          <p:cNvPicPr preferRelativeResize="0"/>
          <p:nvPr/>
        </p:nvPicPr>
        <p:blipFill>
          <a:blip r:embed="rId4">
            <a:alphaModFix/>
          </a:blip>
          <a:stretch>
            <a:fillRect/>
          </a:stretch>
        </p:blipFill>
        <p:spPr>
          <a:xfrm>
            <a:off x="5354225" y="1201425"/>
            <a:ext cx="3175550" cy="340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1154650" y="1255"/>
            <a:ext cx="9144001" cy="5140990"/>
          </a:xfrm>
          <a:prstGeom prst="rect">
            <a:avLst/>
          </a:prstGeom>
          <a:noFill/>
          <a:ln>
            <a:noFill/>
          </a:ln>
        </p:spPr>
      </p:pic>
      <p:sp>
        <p:nvSpPr>
          <p:cNvPr id="81" name="Google Shape;81;p16"/>
          <p:cNvSpPr txBox="1"/>
          <p:nvPr>
            <p:ph type="title"/>
          </p:nvPr>
        </p:nvSpPr>
        <p:spPr>
          <a:xfrm>
            <a:off x="2386800" y="519600"/>
            <a:ext cx="2185200" cy="737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a:highlight>
                  <a:srgbClr val="FFFFFF"/>
                </a:highlight>
              </a:rPr>
              <a:t>Fractales </a:t>
            </a:r>
            <a:endParaRPr>
              <a:highlight>
                <a:srgbClr val="FFFFFF"/>
              </a:highlight>
            </a:endParaRPr>
          </a:p>
        </p:txBody>
      </p:sp>
      <p:sp>
        <p:nvSpPr>
          <p:cNvPr id="82" name="Google Shape;82;p16"/>
          <p:cNvSpPr txBox="1"/>
          <p:nvPr>
            <p:ph idx="1" type="body"/>
          </p:nvPr>
        </p:nvSpPr>
        <p:spPr>
          <a:xfrm>
            <a:off x="238525" y="3126275"/>
            <a:ext cx="4454700" cy="333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just">
              <a:spcBef>
                <a:spcPts val="0"/>
              </a:spcBef>
              <a:spcAft>
                <a:spcPts val="0"/>
              </a:spcAft>
              <a:buClr>
                <a:schemeClr val="dk2"/>
              </a:buClr>
              <a:buSzPts val="1100"/>
              <a:buFont typeface="Arial"/>
              <a:buNone/>
            </a:pPr>
            <a:r>
              <a:rPr b="1" lang="es" sz="2300">
                <a:highlight>
                  <a:srgbClr val="FFFFFF"/>
                </a:highlight>
                <a:latin typeface="Arial"/>
                <a:ea typeface="Arial"/>
                <a:cs typeface="Arial"/>
                <a:sym typeface="Arial"/>
              </a:rPr>
              <a:t>Se le denomina de esta forma a las formas geométricas que se componen de sí mismas en distintas escalas.</a:t>
            </a:r>
            <a:endParaRPr b="1" sz="2300">
              <a:highlight>
                <a:srgbClr val="FFFFFF"/>
              </a:highlight>
              <a:latin typeface="Arial"/>
              <a:ea typeface="Arial"/>
              <a:cs typeface="Arial"/>
              <a:sym typeface="Arial"/>
            </a:endParaRPr>
          </a:p>
          <a:p>
            <a:pPr indent="0" lvl="0" marL="0" rtl="0" algn="just">
              <a:spcBef>
                <a:spcPts val="0"/>
              </a:spcBef>
              <a:spcAft>
                <a:spcPts val="0"/>
              </a:spcAft>
              <a:buClr>
                <a:schemeClr val="dk2"/>
              </a:buClr>
              <a:buSzPts val="1100"/>
              <a:buFont typeface="Arial"/>
              <a:buNone/>
            </a:pPr>
            <a:r>
              <a:t/>
            </a:r>
            <a:endParaRPr b="1" sz="2000">
              <a:latin typeface="Arial"/>
              <a:ea typeface="Arial"/>
              <a:cs typeface="Arial"/>
              <a:sym typeface="Arial"/>
            </a:endParaRPr>
          </a:p>
          <a:p>
            <a:pPr indent="0" lvl="0" marL="0" rtl="0" algn="l">
              <a:spcBef>
                <a:spcPts val="0"/>
              </a:spcBef>
              <a:spcAft>
                <a:spcPts val="1200"/>
              </a:spcAft>
              <a:buNone/>
            </a:pPr>
            <a:r>
              <a:t/>
            </a:r>
            <a:endParaRPr/>
          </a:p>
        </p:txBody>
      </p:sp>
      <p:sp>
        <p:nvSpPr>
          <p:cNvPr id="83" name="Google Shape;83;p16"/>
          <p:cNvSpPr/>
          <p:nvPr/>
        </p:nvSpPr>
        <p:spPr>
          <a:xfrm>
            <a:off x="1483775" y="1711425"/>
            <a:ext cx="1461300" cy="420900"/>
          </a:xfrm>
          <a:prstGeom prst="rightArrow">
            <a:avLst>
              <a:gd fmla="val 50000" name="adj1"/>
              <a:gd fmla="val 50000" name="adj2"/>
            </a:avLst>
          </a:prstGeom>
          <a:solidFill>
            <a:srgbClr val="00000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rot="-8598816">
            <a:off x="6449576" y="4225075"/>
            <a:ext cx="1461247" cy="421022"/>
          </a:xfrm>
          <a:prstGeom prst="rightArrow">
            <a:avLst>
              <a:gd fmla="val 50000" name="adj1"/>
              <a:gd fmla="val 50000" name="adj2"/>
            </a:avLst>
          </a:prstGeom>
          <a:solidFill>
            <a:srgbClr val="00000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90" name="Google Shape;90;p17"/>
          <p:cNvSpPr txBox="1"/>
          <p:nvPr>
            <p:ph idx="1" type="body"/>
          </p:nvPr>
        </p:nvSpPr>
        <p:spPr>
          <a:xfrm>
            <a:off x="797400" y="716100"/>
            <a:ext cx="7549200" cy="37113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t/>
            </a:r>
            <a:endParaRPr b="1" sz="2200">
              <a:highlight>
                <a:srgbClr val="FFFFFF"/>
              </a:highlight>
              <a:latin typeface="Arial"/>
              <a:ea typeface="Arial"/>
              <a:cs typeface="Arial"/>
              <a:sym typeface="Arial"/>
            </a:endParaRPr>
          </a:p>
          <a:p>
            <a:pPr indent="0" lvl="0" marL="0" rtl="0" algn="ctr">
              <a:spcBef>
                <a:spcPts val="0"/>
              </a:spcBef>
              <a:spcAft>
                <a:spcPts val="0"/>
              </a:spcAft>
              <a:buNone/>
            </a:pPr>
            <a:r>
              <a:rPr b="1" lang="es" sz="2200">
                <a:highlight>
                  <a:srgbClr val="FFFFFF"/>
                </a:highlight>
                <a:latin typeface="Arial"/>
                <a:ea typeface="Arial"/>
                <a:cs typeface="Arial"/>
                <a:sym typeface="Arial"/>
              </a:rPr>
              <a:t>Considerando la siguiente expresión: </a:t>
            </a:r>
            <a:endParaRPr b="1" sz="2200">
              <a:highlight>
                <a:srgbClr val="FFFFFF"/>
              </a:highlight>
              <a:latin typeface="Arial"/>
              <a:ea typeface="Arial"/>
              <a:cs typeface="Arial"/>
              <a:sym typeface="Arial"/>
            </a:endParaRPr>
          </a:p>
          <a:p>
            <a:pPr indent="0" lvl="0" marL="0" rtl="0" algn="ctr">
              <a:spcBef>
                <a:spcPts val="0"/>
              </a:spcBef>
              <a:spcAft>
                <a:spcPts val="0"/>
              </a:spcAft>
              <a:buNone/>
            </a:pPr>
            <a:r>
              <a:t/>
            </a:r>
            <a:endParaRPr b="1" sz="2200">
              <a:highlight>
                <a:srgbClr val="FFFFFF"/>
              </a:highlight>
              <a:latin typeface="Arial"/>
              <a:ea typeface="Arial"/>
              <a:cs typeface="Arial"/>
              <a:sym typeface="Arial"/>
            </a:endParaRPr>
          </a:p>
          <a:p>
            <a:pPr indent="0" lvl="0" marL="0" rtl="0" algn="ctr">
              <a:spcBef>
                <a:spcPts val="0"/>
              </a:spcBef>
              <a:spcAft>
                <a:spcPts val="0"/>
              </a:spcAft>
              <a:buNone/>
            </a:pPr>
            <a:r>
              <a:rPr b="1" lang="es" sz="2200">
                <a:highlight>
                  <a:srgbClr val="FFFFFF"/>
                </a:highlight>
                <a:latin typeface="Arial"/>
                <a:ea typeface="Arial"/>
                <a:cs typeface="Arial"/>
                <a:sym typeface="Arial"/>
              </a:rPr>
              <a:t>f(z) = z^(2) + c, </a:t>
            </a:r>
            <a:endParaRPr b="1" sz="2200">
              <a:highlight>
                <a:srgbClr val="FFFFFF"/>
              </a:highlight>
              <a:latin typeface="Arial"/>
              <a:ea typeface="Arial"/>
              <a:cs typeface="Arial"/>
              <a:sym typeface="Arial"/>
            </a:endParaRPr>
          </a:p>
          <a:p>
            <a:pPr indent="0" lvl="0" marL="0" rtl="0" algn="ctr">
              <a:spcBef>
                <a:spcPts val="0"/>
              </a:spcBef>
              <a:spcAft>
                <a:spcPts val="0"/>
              </a:spcAft>
              <a:buNone/>
            </a:pPr>
            <a:r>
              <a:t/>
            </a:r>
            <a:endParaRPr b="1" sz="2200">
              <a:highlight>
                <a:srgbClr val="FFFFFF"/>
              </a:highlight>
              <a:latin typeface="Arial"/>
              <a:ea typeface="Arial"/>
              <a:cs typeface="Arial"/>
              <a:sym typeface="Arial"/>
            </a:endParaRPr>
          </a:p>
          <a:p>
            <a:pPr indent="0" lvl="0" marL="0" rtl="0" algn="ctr">
              <a:spcBef>
                <a:spcPts val="0"/>
              </a:spcBef>
              <a:spcAft>
                <a:spcPts val="0"/>
              </a:spcAft>
              <a:buNone/>
            </a:pPr>
            <a:r>
              <a:rPr b="1" lang="es" sz="2200">
                <a:highlight>
                  <a:srgbClr val="FFFFFF"/>
                </a:highlight>
                <a:latin typeface="Arial"/>
                <a:ea typeface="Arial"/>
                <a:cs typeface="Arial"/>
                <a:sym typeface="Arial"/>
              </a:rPr>
              <a:t>Es una operación donde c = a + bi, es un número complejo, y por medio de las iteraciones este valor comienza recorrer el plano de imaginario, </a:t>
            </a:r>
            <a:endParaRPr b="1" sz="2200">
              <a:highlight>
                <a:srgbClr val="FFFFFF"/>
              </a:highlight>
              <a:latin typeface="Arial"/>
              <a:ea typeface="Arial"/>
              <a:cs typeface="Arial"/>
              <a:sym typeface="Arial"/>
            </a:endParaRPr>
          </a:p>
          <a:p>
            <a:pPr indent="0" lvl="0" marL="0" rtl="0" algn="ctr">
              <a:spcBef>
                <a:spcPts val="0"/>
              </a:spcBef>
              <a:spcAft>
                <a:spcPts val="0"/>
              </a:spcAft>
              <a:buNone/>
            </a:pPr>
            <a:r>
              <a:t/>
            </a:r>
            <a:endParaRPr b="1" sz="2200">
              <a:highlight>
                <a:srgbClr val="FFFFFF"/>
              </a:highlight>
              <a:latin typeface="Arial"/>
              <a:ea typeface="Arial"/>
              <a:cs typeface="Arial"/>
              <a:sym typeface="Arial"/>
            </a:endParaRPr>
          </a:p>
          <a:p>
            <a:pPr indent="0" lvl="0" marL="0" rtl="0" algn="ctr">
              <a:spcBef>
                <a:spcPts val="0"/>
              </a:spcBef>
              <a:spcAft>
                <a:spcPts val="0"/>
              </a:spcAft>
              <a:buClr>
                <a:schemeClr val="dk2"/>
              </a:buClr>
              <a:buSzPct val="50000"/>
              <a:buFont typeface="Arial"/>
              <a:buNone/>
            </a:pPr>
            <a:r>
              <a:rPr b="1" lang="es" sz="2200">
                <a:highlight>
                  <a:srgbClr val="FFFFFF"/>
                </a:highlight>
                <a:latin typeface="Arial"/>
                <a:ea typeface="Arial"/>
                <a:cs typeface="Arial"/>
                <a:sym typeface="Arial"/>
              </a:rPr>
              <a:t>Que se limita a una región determinada, y a un radio que permita el determinar la convergencia. </a:t>
            </a:r>
            <a:endParaRPr b="1" sz="220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96" name="Google Shape;96;p18"/>
          <p:cNvSpPr txBox="1"/>
          <p:nvPr>
            <p:ph type="title"/>
          </p:nvPr>
        </p:nvSpPr>
        <p:spPr>
          <a:xfrm>
            <a:off x="1749300" y="476375"/>
            <a:ext cx="56454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s" sz="2700">
                <a:highlight>
                  <a:srgbClr val="FFFFFF"/>
                </a:highlight>
                <a:latin typeface="Arial"/>
                <a:ea typeface="Arial"/>
                <a:cs typeface="Arial"/>
                <a:sym typeface="Arial"/>
              </a:rPr>
              <a:t>Descripción del algoritmo</a:t>
            </a:r>
            <a:endParaRPr sz="4600">
              <a:highlight>
                <a:srgbClr val="FFFFFF"/>
              </a:highlight>
            </a:endParaRPr>
          </a:p>
        </p:txBody>
      </p:sp>
      <p:sp>
        <p:nvSpPr>
          <p:cNvPr id="97" name="Google Shape;97;p18"/>
          <p:cNvSpPr txBox="1"/>
          <p:nvPr>
            <p:ph idx="1" type="body"/>
          </p:nvPr>
        </p:nvSpPr>
        <p:spPr>
          <a:xfrm>
            <a:off x="311700" y="1234075"/>
            <a:ext cx="82767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900">
                <a:solidFill>
                  <a:srgbClr val="000000"/>
                </a:solidFill>
                <a:highlight>
                  <a:srgbClr val="FFFFFF"/>
                </a:highlight>
                <a:latin typeface="Arial"/>
                <a:ea typeface="Arial"/>
                <a:cs typeface="Arial"/>
                <a:sym typeface="Arial"/>
              </a:rPr>
              <a:t>El conjunto de Mandelbrot se compone por la siguiente regla iterativa:</a:t>
            </a:r>
            <a:endParaRPr b="1" sz="1900">
              <a:solidFill>
                <a:srgbClr val="000000"/>
              </a:solidFill>
              <a:highlight>
                <a:srgbClr val="FFFFFF"/>
              </a:highlight>
              <a:latin typeface="Arial"/>
              <a:ea typeface="Arial"/>
              <a:cs typeface="Arial"/>
              <a:sym typeface="Arial"/>
            </a:endParaRPr>
          </a:p>
          <a:p>
            <a:pPr indent="0" lvl="0" marL="0" rtl="0" algn="just">
              <a:spcBef>
                <a:spcPts val="0"/>
              </a:spcBef>
              <a:spcAft>
                <a:spcPts val="0"/>
              </a:spcAft>
              <a:buNone/>
            </a:pPr>
            <a:r>
              <a:t/>
            </a:r>
            <a:endParaRPr b="1" sz="1900">
              <a:solidFill>
                <a:srgbClr val="000000"/>
              </a:solidFill>
              <a:highlight>
                <a:srgbClr val="FFFFFF"/>
              </a:highlight>
              <a:latin typeface="Arial"/>
              <a:ea typeface="Arial"/>
              <a:cs typeface="Arial"/>
              <a:sym typeface="Arial"/>
            </a:endParaRPr>
          </a:p>
          <a:p>
            <a:pPr indent="0" lvl="0" marL="0" rtl="0" algn="just">
              <a:spcBef>
                <a:spcPts val="0"/>
              </a:spcBef>
              <a:spcAft>
                <a:spcPts val="0"/>
              </a:spcAft>
              <a:buNone/>
            </a:pPr>
            <a:r>
              <a:t/>
            </a:r>
            <a:endParaRPr b="1" sz="1900">
              <a:solidFill>
                <a:srgbClr val="000000"/>
              </a:solidFill>
              <a:highlight>
                <a:srgbClr val="FFFFFF"/>
              </a:highlight>
              <a:latin typeface="Arial"/>
              <a:ea typeface="Arial"/>
              <a:cs typeface="Arial"/>
              <a:sym typeface="Arial"/>
            </a:endParaRPr>
          </a:p>
          <a:p>
            <a:pPr indent="0" lvl="0" marL="0" rtl="0" algn="just">
              <a:spcBef>
                <a:spcPts val="0"/>
              </a:spcBef>
              <a:spcAft>
                <a:spcPts val="0"/>
              </a:spcAft>
              <a:buNone/>
            </a:pPr>
            <a:r>
              <a:t/>
            </a:r>
            <a:endParaRPr b="1" sz="1900">
              <a:solidFill>
                <a:srgbClr val="000000"/>
              </a:solidFill>
              <a:highlight>
                <a:srgbClr val="FFFFFF"/>
              </a:highlight>
              <a:latin typeface="Arial"/>
              <a:ea typeface="Arial"/>
              <a:cs typeface="Arial"/>
              <a:sym typeface="Arial"/>
            </a:endParaRPr>
          </a:p>
          <a:p>
            <a:pPr indent="0" lvl="0" marL="0" rtl="0" algn="just">
              <a:spcBef>
                <a:spcPts val="0"/>
              </a:spcBef>
              <a:spcAft>
                <a:spcPts val="0"/>
              </a:spcAft>
              <a:buNone/>
            </a:pPr>
            <a:r>
              <a:t/>
            </a:r>
            <a:endParaRPr b="1" sz="1900">
              <a:solidFill>
                <a:srgbClr val="000000"/>
              </a:solidFill>
              <a:highlight>
                <a:srgbClr val="FFFFFF"/>
              </a:highlight>
              <a:latin typeface="Arial"/>
              <a:ea typeface="Arial"/>
              <a:cs typeface="Arial"/>
              <a:sym typeface="Arial"/>
            </a:endParaRPr>
          </a:p>
          <a:p>
            <a:pPr indent="0" lvl="0" marL="0" rtl="0" algn="just">
              <a:spcBef>
                <a:spcPts val="0"/>
              </a:spcBef>
              <a:spcAft>
                <a:spcPts val="0"/>
              </a:spcAft>
              <a:buClr>
                <a:schemeClr val="dk2"/>
              </a:buClr>
              <a:buSzPts val="1100"/>
              <a:buFont typeface="Arial"/>
              <a:buNone/>
            </a:pPr>
            <a:r>
              <a:rPr b="1" lang="es" sz="1900">
                <a:highlight>
                  <a:srgbClr val="FFFFFF"/>
                </a:highlight>
                <a:latin typeface="Arial"/>
                <a:ea typeface="Arial"/>
                <a:cs typeface="Arial"/>
                <a:sym typeface="Arial"/>
              </a:rPr>
              <a:t>Al ir evaluando puntos del plano complejo, notaremos que existen dos situaciones en la que nos encontremos.</a:t>
            </a:r>
            <a:endParaRPr b="1" sz="2600">
              <a:highlight>
                <a:srgbClr val="FFFFFF"/>
              </a:highlight>
            </a:endParaRPr>
          </a:p>
        </p:txBody>
      </p:sp>
      <p:pic>
        <p:nvPicPr>
          <p:cNvPr id="98" name="Google Shape;98;p18"/>
          <p:cNvPicPr preferRelativeResize="0"/>
          <p:nvPr/>
        </p:nvPicPr>
        <p:blipFill>
          <a:blip r:embed="rId4">
            <a:alphaModFix/>
          </a:blip>
          <a:stretch>
            <a:fillRect/>
          </a:stretch>
        </p:blipFill>
        <p:spPr>
          <a:xfrm>
            <a:off x="3296613" y="1963875"/>
            <a:ext cx="2306875" cy="71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04" name="Google Shape;104;p19"/>
          <p:cNvSpPr txBox="1"/>
          <p:nvPr>
            <p:ph idx="1" type="body"/>
          </p:nvPr>
        </p:nvSpPr>
        <p:spPr>
          <a:xfrm>
            <a:off x="342000" y="1458163"/>
            <a:ext cx="3567900" cy="22272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just">
              <a:spcBef>
                <a:spcPts val="0"/>
              </a:spcBef>
              <a:spcAft>
                <a:spcPts val="0"/>
              </a:spcAft>
              <a:buNone/>
            </a:pPr>
            <a:r>
              <a:rPr b="1" lang="es" sz="1900">
                <a:highlight>
                  <a:srgbClr val="FFFFFF"/>
                </a:highlight>
                <a:latin typeface="Arial"/>
                <a:ea typeface="Arial"/>
                <a:cs typeface="Arial"/>
                <a:sym typeface="Arial"/>
              </a:rPr>
              <a:t>Si, por ejemplo, tomamos a </a:t>
            </a:r>
            <a:endParaRPr b="1" sz="1900">
              <a:highlight>
                <a:srgbClr val="FFFFFF"/>
              </a:highlight>
              <a:latin typeface="Arial"/>
              <a:ea typeface="Arial"/>
              <a:cs typeface="Arial"/>
              <a:sym typeface="Arial"/>
            </a:endParaRPr>
          </a:p>
          <a:p>
            <a:pPr indent="0" lvl="0" marL="0" rtl="0" algn="just">
              <a:spcBef>
                <a:spcPts val="0"/>
              </a:spcBef>
              <a:spcAft>
                <a:spcPts val="0"/>
              </a:spcAft>
              <a:buNone/>
            </a:pPr>
            <a:r>
              <a:rPr b="1" i="1" lang="es" sz="1900">
                <a:highlight>
                  <a:srgbClr val="FFFFFF"/>
                </a:highlight>
                <a:latin typeface="Arial"/>
                <a:ea typeface="Arial"/>
                <a:cs typeface="Arial"/>
                <a:sym typeface="Arial"/>
              </a:rPr>
              <a:t>c = 1 </a:t>
            </a:r>
            <a:r>
              <a:rPr b="1" lang="es" sz="1900">
                <a:highlight>
                  <a:srgbClr val="FFFFFF"/>
                </a:highlight>
                <a:latin typeface="Arial"/>
                <a:ea typeface="Arial"/>
                <a:cs typeface="Arial"/>
                <a:sym typeface="Arial"/>
              </a:rPr>
              <a:t>veremos los siguientes términos:</a:t>
            </a:r>
            <a:endParaRPr b="1" sz="1900">
              <a:highlight>
                <a:srgbClr val="FFFFFF"/>
              </a:highlight>
              <a:latin typeface="Arial"/>
              <a:ea typeface="Arial"/>
              <a:cs typeface="Arial"/>
              <a:sym typeface="Arial"/>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s" sz="1900">
                <a:highlight>
                  <a:srgbClr val="FFFFFF"/>
                </a:highlight>
                <a:latin typeface="Arial"/>
                <a:ea typeface="Arial"/>
                <a:cs typeface="Arial"/>
                <a:sym typeface="Arial"/>
              </a:rPr>
              <a:t>Con c = 1, nuestra expresión crecería hasta el infinito</a:t>
            </a:r>
            <a:endParaRPr b="1" sz="1900">
              <a:highlight>
                <a:srgbClr val="FFFFFF"/>
              </a:highlight>
            </a:endParaRPr>
          </a:p>
        </p:txBody>
      </p:sp>
      <p:pic>
        <p:nvPicPr>
          <p:cNvPr id="105" name="Google Shape;105;p19"/>
          <p:cNvPicPr preferRelativeResize="0"/>
          <p:nvPr/>
        </p:nvPicPr>
        <p:blipFill>
          <a:blip r:embed="rId4">
            <a:alphaModFix/>
          </a:blip>
          <a:stretch>
            <a:fillRect/>
          </a:stretch>
        </p:blipFill>
        <p:spPr>
          <a:xfrm>
            <a:off x="4572000" y="1052513"/>
            <a:ext cx="2219325" cy="3038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0" y="2505"/>
            <a:ext cx="9144001" cy="5140990"/>
          </a:xfrm>
          <a:prstGeom prst="rect">
            <a:avLst/>
          </a:prstGeom>
          <a:noFill/>
          <a:ln>
            <a:noFill/>
          </a:ln>
        </p:spPr>
      </p:pic>
      <p:sp>
        <p:nvSpPr>
          <p:cNvPr id="111" name="Google Shape;111;p20"/>
          <p:cNvSpPr txBox="1"/>
          <p:nvPr>
            <p:ph idx="1" type="body"/>
          </p:nvPr>
        </p:nvSpPr>
        <p:spPr>
          <a:xfrm>
            <a:off x="645175" y="1144950"/>
            <a:ext cx="4103400" cy="28536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b="1" lang="es" sz="1900">
                <a:highlight>
                  <a:srgbClr val="FFFFFF"/>
                </a:highlight>
                <a:latin typeface="Arial"/>
                <a:ea typeface="Arial"/>
                <a:cs typeface="Arial"/>
                <a:sym typeface="Arial"/>
              </a:rPr>
              <a:t>Si consideramos el caso de c = -1, tendremos los siguientes primeros términos:</a:t>
            </a:r>
            <a:endParaRPr b="1" sz="1900">
              <a:highlight>
                <a:srgbClr val="FFFFFF"/>
              </a:highlight>
              <a:latin typeface="Arial"/>
              <a:ea typeface="Arial"/>
              <a:cs typeface="Arial"/>
              <a:sym typeface="Arial"/>
            </a:endParaRPr>
          </a:p>
          <a:p>
            <a:pPr indent="0" lvl="0" marL="0" rtl="0" algn="just">
              <a:spcBef>
                <a:spcPts val="0"/>
              </a:spcBef>
              <a:spcAft>
                <a:spcPts val="0"/>
              </a:spcAft>
              <a:buNone/>
            </a:pPr>
            <a:r>
              <a:t/>
            </a:r>
            <a:endParaRPr b="1" sz="1900">
              <a:highlight>
                <a:srgbClr val="FFFFFF"/>
              </a:highlight>
              <a:latin typeface="Arial"/>
              <a:ea typeface="Arial"/>
              <a:cs typeface="Arial"/>
              <a:sym typeface="Arial"/>
            </a:endParaRPr>
          </a:p>
          <a:p>
            <a:pPr indent="0" lvl="0" marL="0" rtl="0" algn="just">
              <a:spcBef>
                <a:spcPts val="0"/>
              </a:spcBef>
              <a:spcAft>
                <a:spcPts val="0"/>
              </a:spcAft>
              <a:buNone/>
            </a:pPr>
            <a:r>
              <a:rPr b="1" lang="es" sz="1900">
                <a:highlight>
                  <a:srgbClr val="FFFFFF"/>
                </a:highlight>
                <a:latin typeface="Arial"/>
                <a:ea typeface="Arial"/>
                <a:cs typeface="Arial"/>
                <a:sym typeface="Arial"/>
              </a:rPr>
              <a:t>Donde podremos notar que el punto c=1 del plano complejo, jamás alcanzará una magnitud mayor que 1.</a:t>
            </a:r>
            <a:endParaRPr b="1" sz="1900">
              <a:highlight>
                <a:srgbClr val="FFFFFF"/>
              </a:highlight>
              <a:latin typeface="Arial"/>
              <a:ea typeface="Arial"/>
              <a:cs typeface="Arial"/>
              <a:sym typeface="Arial"/>
            </a:endParaRPr>
          </a:p>
          <a:p>
            <a:pPr indent="0" lvl="0" marL="0" rtl="0" algn="just">
              <a:spcBef>
                <a:spcPts val="0"/>
              </a:spcBef>
              <a:spcAft>
                <a:spcPts val="0"/>
              </a:spcAft>
              <a:buClr>
                <a:schemeClr val="dk2"/>
              </a:buClr>
              <a:buSzPct val="57894"/>
              <a:buFont typeface="Arial"/>
              <a:buNone/>
            </a:pPr>
            <a:r>
              <a:t/>
            </a:r>
            <a:endParaRPr b="1" sz="1900">
              <a:highlight>
                <a:srgbClr val="F3F3F3"/>
              </a:highlight>
              <a:latin typeface="Arial"/>
              <a:ea typeface="Arial"/>
              <a:cs typeface="Arial"/>
              <a:sym typeface="Arial"/>
            </a:endParaRPr>
          </a:p>
          <a:p>
            <a:pPr indent="0" lvl="0" marL="0" rtl="0" algn="l">
              <a:spcBef>
                <a:spcPts val="0"/>
              </a:spcBef>
              <a:spcAft>
                <a:spcPts val="1200"/>
              </a:spcAft>
              <a:buNone/>
            </a:pPr>
            <a:r>
              <a:t/>
            </a:r>
            <a:endParaRPr/>
          </a:p>
        </p:txBody>
      </p:sp>
      <p:pic>
        <p:nvPicPr>
          <p:cNvPr id="112" name="Google Shape;112;p20"/>
          <p:cNvPicPr preferRelativeResize="0"/>
          <p:nvPr/>
        </p:nvPicPr>
        <p:blipFill>
          <a:blip r:embed="rId4">
            <a:alphaModFix/>
          </a:blip>
          <a:stretch>
            <a:fillRect/>
          </a:stretch>
        </p:blipFill>
        <p:spPr>
          <a:xfrm>
            <a:off x="5821375" y="1282363"/>
            <a:ext cx="2314575" cy="2581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18" name="Google Shape;118;p21"/>
          <p:cNvSpPr txBox="1"/>
          <p:nvPr>
            <p:ph idx="1" type="body"/>
          </p:nvPr>
        </p:nvSpPr>
        <p:spPr>
          <a:xfrm>
            <a:off x="311700" y="1193650"/>
            <a:ext cx="8520600" cy="33348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rmAutofit fontScale="92500"/>
          </a:bodyPr>
          <a:lstStyle/>
          <a:p>
            <a:pPr indent="0" lvl="0" marL="0" rtl="0" algn="just">
              <a:spcBef>
                <a:spcPts val="0"/>
              </a:spcBef>
              <a:spcAft>
                <a:spcPts val="0"/>
              </a:spcAft>
              <a:buNone/>
            </a:pPr>
            <a:r>
              <a:rPr b="1" lang="es" sz="1900">
                <a:highlight>
                  <a:srgbClr val="FFFFFF"/>
                </a:highlight>
                <a:latin typeface="Arial"/>
                <a:ea typeface="Arial"/>
                <a:cs typeface="Arial"/>
                <a:sym typeface="Arial"/>
              </a:rPr>
              <a:t>El conjunto de Mandelbrot se define como el conjunto de todos los puntos </a:t>
            </a:r>
            <a:r>
              <a:rPr b="1" i="1" lang="es" sz="1900">
                <a:highlight>
                  <a:srgbClr val="FFFFFF"/>
                </a:highlight>
                <a:latin typeface="Arial"/>
                <a:ea typeface="Arial"/>
                <a:cs typeface="Arial"/>
                <a:sym typeface="Arial"/>
              </a:rPr>
              <a:t>c</a:t>
            </a:r>
            <a:r>
              <a:rPr b="1" lang="es" sz="1900">
                <a:highlight>
                  <a:srgbClr val="FFFFFF"/>
                </a:highlight>
                <a:latin typeface="Arial"/>
                <a:ea typeface="Arial"/>
                <a:cs typeface="Arial"/>
                <a:sym typeface="Arial"/>
              </a:rPr>
              <a:t> del plano complejo para los que la iteración definida arriba no diverge.</a:t>
            </a:r>
            <a:endParaRPr b="1" sz="1900">
              <a:highlight>
                <a:srgbClr val="FFFFFF"/>
              </a:highlight>
              <a:latin typeface="Arial"/>
              <a:ea typeface="Arial"/>
              <a:cs typeface="Arial"/>
              <a:sym typeface="Arial"/>
            </a:endParaRPr>
          </a:p>
          <a:p>
            <a:pPr indent="0" lvl="0" marL="0" rtl="0" algn="just">
              <a:spcBef>
                <a:spcPts val="0"/>
              </a:spcBef>
              <a:spcAft>
                <a:spcPts val="0"/>
              </a:spcAft>
              <a:buNone/>
            </a:pPr>
            <a:r>
              <a:t/>
            </a:r>
            <a:endParaRPr b="1" sz="2050">
              <a:highlight>
                <a:srgbClr val="FFFFFF"/>
              </a:highlight>
              <a:latin typeface="Arial"/>
              <a:ea typeface="Arial"/>
              <a:cs typeface="Arial"/>
              <a:sym typeface="Arial"/>
            </a:endParaRPr>
          </a:p>
          <a:p>
            <a:pPr indent="0" lvl="0" marL="0" rtl="0" algn="just">
              <a:spcBef>
                <a:spcPts val="0"/>
              </a:spcBef>
              <a:spcAft>
                <a:spcPts val="0"/>
              </a:spcAft>
              <a:buNone/>
            </a:pPr>
            <a:r>
              <a:rPr lang="es" sz="2050">
                <a:highlight>
                  <a:srgbClr val="FFFFFF"/>
                </a:highlight>
                <a:latin typeface="Arial"/>
                <a:ea typeface="Arial"/>
                <a:cs typeface="Arial"/>
                <a:sym typeface="Arial"/>
              </a:rPr>
              <a:t>El evaluar un punto exacto en esta expresión iterativa puede llevarnos a estancarnos en un bucle infinito en el cual los valores siempre permanecerán en nuestro </a:t>
            </a:r>
            <a:r>
              <a:rPr b="1" lang="es" sz="2050">
                <a:highlight>
                  <a:srgbClr val="FFFFFF"/>
                </a:highlight>
                <a:latin typeface="Arial"/>
                <a:ea typeface="Arial"/>
                <a:cs typeface="Arial"/>
                <a:sym typeface="Arial"/>
              </a:rPr>
              <a:t>radio de convergencia</a:t>
            </a:r>
            <a:endParaRPr b="1" sz="2050">
              <a:highlight>
                <a:srgbClr val="FFFFFF"/>
              </a:highlight>
              <a:latin typeface="Arial"/>
              <a:ea typeface="Arial"/>
              <a:cs typeface="Arial"/>
              <a:sym typeface="Arial"/>
            </a:endParaRPr>
          </a:p>
          <a:p>
            <a:pPr indent="0" lvl="0" marL="0" rtl="0" algn="just">
              <a:spcBef>
                <a:spcPts val="0"/>
              </a:spcBef>
              <a:spcAft>
                <a:spcPts val="0"/>
              </a:spcAft>
              <a:buNone/>
            </a:pPr>
            <a:r>
              <a:t/>
            </a:r>
            <a:endParaRPr b="1" sz="1900">
              <a:highlight>
                <a:srgbClr val="FFFFFF"/>
              </a:highlight>
              <a:latin typeface="Arial"/>
              <a:ea typeface="Arial"/>
              <a:cs typeface="Arial"/>
              <a:sym typeface="Arial"/>
            </a:endParaRPr>
          </a:p>
          <a:p>
            <a:pPr indent="0" lvl="0" marL="0" rtl="0" algn="just">
              <a:spcBef>
                <a:spcPts val="0"/>
              </a:spcBef>
              <a:spcAft>
                <a:spcPts val="0"/>
              </a:spcAft>
              <a:buClr>
                <a:schemeClr val="dk2"/>
              </a:buClr>
              <a:buSzPct val="57894"/>
              <a:buFont typeface="Arial"/>
              <a:buNone/>
            </a:pPr>
            <a:r>
              <a:rPr lang="es" sz="1900">
                <a:highlight>
                  <a:srgbClr val="FFFFFF"/>
                </a:highlight>
                <a:latin typeface="Arial"/>
                <a:ea typeface="Arial"/>
                <a:cs typeface="Arial"/>
                <a:sym typeface="Arial"/>
              </a:rPr>
              <a:t> Para resolver este inconveniente es que se utiliza una variable llamada </a:t>
            </a:r>
            <a:r>
              <a:rPr b="1" lang="es" sz="1900">
                <a:highlight>
                  <a:srgbClr val="FFFFFF"/>
                </a:highlight>
                <a:latin typeface="Arial"/>
                <a:ea typeface="Arial"/>
                <a:cs typeface="Arial"/>
                <a:sym typeface="Arial"/>
              </a:rPr>
              <a:t>número de iteraciones</a:t>
            </a:r>
            <a:r>
              <a:rPr lang="es" sz="1900">
                <a:highlight>
                  <a:srgbClr val="FFFFFF"/>
                </a:highlight>
                <a:latin typeface="Arial"/>
                <a:ea typeface="Arial"/>
                <a:cs typeface="Arial"/>
                <a:sym typeface="Arial"/>
              </a:rPr>
              <a:t>, mediante la cual podremos limitar el número de veces que se calculará la expresión en el plano complejo para un valor </a:t>
            </a:r>
            <a:r>
              <a:rPr b="1" i="1" lang="es" sz="1900">
                <a:highlight>
                  <a:srgbClr val="FFFFFF"/>
                </a:highlight>
                <a:latin typeface="Arial"/>
                <a:ea typeface="Arial"/>
                <a:cs typeface="Arial"/>
                <a:sym typeface="Arial"/>
              </a:rPr>
              <a:t>c</a:t>
            </a:r>
            <a:r>
              <a:rPr lang="es" sz="1900">
                <a:highlight>
                  <a:srgbClr val="FFFFFF"/>
                </a:highlight>
                <a:latin typeface="Arial"/>
                <a:ea typeface="Arial"/>
                <a:cs typeface="Arial"/>
                <a:sym typeface="Arial"/>
              </a:rPr>
              <a:t> dado</a:t>
            </a:r>
            <a:endParaRPr b="1" sz="1900">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